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sldIdLst>
    <p:sldId id="256" r:id="rId4"/>
    <p:sldId id="257" r:id="rId5"/>
    <p:sldId id="258" r:id="rId6"/>
    <p:sldId id="283" r:id="rId7"/>
    <p:sldId id="284" r:id="rId8"/>
    <p:sldId id="285" r:id="rId9"/>
    <p:sldId id="264" r:id="rId10"/>
    <p:sldId id="286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59" r:id="rId30"/>
    <p:sldId id="260" r:id="rId31"/>
    <p:sldId id="261" r:id="rId32"/>
    <p:sldId id="262" r:id="rId33"/>
    <p:sldId id="263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943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826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38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86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183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592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9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380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258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535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01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2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293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418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29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21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389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606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38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65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438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708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40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40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-11976"/>
            <a:ext cx="7772400" cy="254771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Рекомендации родителям </a:t>
            </a:r>
            <a:r>
              <a:rPr lang="ru-RU" sz="3600" dirty="0" smtClean="0"/>
              <a:t>по </a:t>
            </a:r>
            <a:r>
              <a:rPr lang="ru-RU" sz="3600" dirty="0" smtClean="0"/>
              <a:t>развитию </a:t>
            </a:r>
            <a:r>
              <a:rPr lang="ru-RU" sz="3600" dirty="0" smtClean="0"/>
              <a:t>речи</a:t>
            </a:r>
            <a:r>
              <a:rPr lang="ru-RU" sz="3600" dirty="0"/>
              <a:t> </a:t>
            </a:r>
            <a:r>
              <a:rPr lang="ru-RU" sz="3600" dirty="0" smtClean="0"/>
              <a:t>  </a:t>
            </a:r>
            <a:r>
              <a:rPr lang="ru-RU" sz="3600" dirty="0" smtClean="0"/>
              <a:t>в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летний </a:t>
            </a:r>
            <a:r>
              <a:rPr lang="ru-RU" sz="3600" dirty="0" smtClean="0"/>
              <a:t>период </a:t>
            </a:r>
            <a:br>
              <a:rPr lang="ru-RU" sz="3600" dirty="0" smtClean="0"/>
            </a:br>
            <a:r>
              <a:rPr lang="ru-RU" sz="3600" dirty="0"/>
              <a:t>(</a:t>
            </a:r>
            <a:r>
              <a:rPr lang="ru-RU" sz="3600" dirty="0" smtClean="0"/>
              <a:t>с региональным компонентом)</a:t>
            </a:r>
            <a:endParaRPr lang="ru-RU" sz="3600" dirty="0"/>
          </a:p>
        </p:txBody>
      </p:sp>
      <p:pic>
        <p:nvPicPr>
          <p:cNvPr id="1026" name="Picture 2" descr="http://mtdata.ru/u12/photo7E6B/20679846556-0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4810233" cy="361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72200" y="3140968"/>
            <a:ext cx="2187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Средняя группа</a:t>
            </a:r>
          </a:p>
          <a:p>
            <a:pPr algn="ctr"/>
            <a:r>
              <a:rPr lang="ru-RU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2016 г</a:t>
            </a:r>
            <a:endParaRPr lang="ru-RU" sz="2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88386" y="5229200"/>
            <a:ext cx="28428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Учитель-логопед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Бусыгина А. Ф. 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8636" y="404664"/>
            <a:ext cx="3779912" cy="2592288"/>
          </a:xfrm>
        </p:spPr>
        <p:txBody>
          <a:bodyPr/>
          <a:lstStyle/>
          <a:p>
            <a:pPr algn="l"/>
            <a:r>
              <a:rPr lang="ru-RU" sz="2000" dirty="0" smtClean="0"/>
              <a:t>Медведь –</a:t>
            </a:r>
            <a:br>
              <a:rPr lang="ru-RU" sz="2000" dirty="0" smtClean="0"/>
            </a:br>
            <a:r>
              <a:rPr lang="ru-RU" sz="2000" dirty="0" smtClean="0"/>
              <a:t> Вперевалку </a:t>
            </a:r>
            <a:r>
              <a:rPr lang="ru-RU" sz="2000" dirty="0"/>
              <a:t>зверь идет</a:t>
            </a:r>
            <a:br>
              <a:rPr lang="ru-RU" sz="2000" dirty="0"/>
            </a:br>
            <a:r>
              <a:rPr lang="ru-RU" sz="2000" dirty="0"/>
              <a:t>По малину и по мед.</a:t>
            </a:r>
            <a:br>
              <a:rPr lang="ru-RU" sz="2000" dirty="0"/>
            </a:br>
            <a:r>
              <a:rPr lang="ru-RU" sz="2000" dirty="0"/>
              <a:t>Любит сладкое он очень.</a:t>
            </a:r>
            <a:br>
              <a:rPr lang="ru-RU" sz="2000" dirty="0"/>
            </a:br>
            <a:r>
              <a:rPr lang="ru-RU" sz="2000" dirty="0"/>
              <a:t>А когда приходит осень,</a:t>
            </a:r>
            <a:br>
              <a:rPr lang="ru-RU" sz="2000" dirty="0"/>
            </a:br>
            <a:r>
              <a:rPr lang="ru-RU" sz="2000" dirty="0"/>
              <a:t>Лезет в яму до весны,</a:t>
            </a:r>
            <a:br>
              <a:rPr lang="ru-RU" sz="2000" dirty="0"/>
            </a:br>
            <a:r>
              <a:rPr lang="ru-RU" sz="2000" dirty="0"/>
              <a:t>Где он спит и видит сны</a:t>
            </a:r>
            <a:r>
              <a:rPr lang="ru-RU" sz="2000" dirty="0" smtClean="0"/>
              <a:t>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026" name="Picture 2" descr="C:\Users\Pc-HP\Desktop\zhivotnyi-mir-baikalskih-poberezhii-i-gor1362398618-51348d9a459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3072">
            <a:off x="304732" y="2137882"/>
            <a:ext cx="5503146" cy="412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31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Pc-HP\Desktop\72360480_1300690477_VOL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3151">
            <a:off x="82053" y="834576"/>
            <a:ext cx="6729069" cy="494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260648"/>
            <a:ext cx="3059832" cy="4392488"/>
          </a:xfrm>
        </p:spPr>
        <p:txBody>
          <a:bodyPr/>
          <a:lstStyle/>
          <a:p>
            <a:pPr algn="ctr"/>
            <a:r>
              <a:rPr lang="ru-RU" sz="2000" dirty="0" smtClean="0"/>
              <a:t>Он </a:t>
            </a:r>
            <a:r>
              <a:rPr lang="ru-RU" sz="2000" dirty="0"/>
              <a:t>живет в лесу густом,</a:t>
            </a:r>
            <a:br>
              <a:rPr lang="ru-RU" sz="2000" dirty="0"/>
            </a:br>
            <a:r>
              <a:rPr lang="ru-RU" sz="2000" dirty="0"/>
              <a:t>Схожий на собаку,</a:t>
            </a:r>
            <a:br>
              <a:rPr lang="ru-RU" sz="2000" dirty="0"/>
            </a:br>
            <a:r>
              <a:rPr lang="ru-RU" sz="2000" dirty="0"/>
              <a:t>В серой шубке и  с хвостом,</a:t>
            </a:r>
            <a:br>
              <a:rPr lang="ru-RU" sz="2000" dirty="0"/>
            </a:br>
            <a:r>
              <a:rPr lang="ru-RU" sz="2000" dirty="0"/>
              <a:t>И большие лапы.</a:t>
            </a:r>
            <a:br>
              <a:rPr lang="ru-RU" sz="2000" dirty="0"/>
            </a:br>
            <a:r>
              <a:rPr lang="ru-RU" sz="2000" dirty="0"/>
              <a:t>Зайцу страху нагоняет,</a:t>
            </a:r>
            <a:br>
              <a:rPr lang="ru-RU" sz="2000" dirty="0"/>
            </a:br>
            <a:r>
              <a:rPr lang="ru-RU" sz="2000" dirty="0"/>
              <a:t>Хочет съесть его в обед!</a:t>
            </a:r>
            <a:br>
              <a:rPr lang="ru-RU" sz="2000" dirty="0"/>
            </a:br>
            <a:r>
              <a:rPr lang="ru-RU" sz="2000" dirty="0"/>
              <a:t>Как зовут его — все знают,</a:t>
            </a:r>
            <a:br>
              <a:rPr lang="ru-RU" sz="2000" dirty="0"/>
            </a:br>
            <a:r>
              <a:rPr lang="ru-RU" sz="2000" dirty="0"/>
              <a:t>Это волк, сомнений нет!</a:t>
            </a:r>
          </a:p>
        </p:txBody>
      </p:sp>
    </p:spTree>
    <p:extLst>
      <p:ext uri="{BB962C8B-B14F-4D97-AF65-F5344CB8AC3E}">
        <p14:creationId xmlns:p14="http://schemas.microsoft.com/office/powerpoint/2010/main" val="223246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2200" y="548680"/>
            <a:ext cx="2674640" cy="4608512"/>
          </a:xfrm>
        </p:spPr>
        <p:txBody>
          <a:bodyPr>
            <a:noAutofit/>
          </a:bodyPr>
          <a:lstStyle/>
          <a:p>
            <a:pPr algn="ctr"/>
            <a:r>
              <a:rPr lang="ru-RU" sz="1800" dirty="0"/>
              <a:t>Скачет летом в серой шубке,</a:t>
            </a:r>
            <a:br>
              <a:rPr lang="ru-RU" sz="1800" dirty="0"/>
            </a:br>
            <a:r>
              <a:rPr lang="ru-RU" sz="1800" dirty="0"/>
              <a:t>Зайка, весело играя,</a:t>
            </a:r>
            <a:br>
              <a:rPr lang="ru-RU" sz="1800" dirty="0"/>
            </a:br>
            <a:r>
              <a:rPr lang="ru-RU" sz="1800" dirty="0"/>
              <a:t>А как только на опушке</a:t>
            </a:r>
            <a:br>
              <a:rPr lang="ru-RU" sz="1800" dirty="0"/>
            </a:br>
            <a:r>
              <a:rPr lang="ru-RU" sz="1800" dirty="0"/>
              <a:t>Закружится вьюга злая,</a:t>
            </a:r>
            <a:br>
              <a:rPr lang="ru-RU" sz="1800" dirty="0"/>
            </a:br>
            <a:r>
              <a:rPr lang="ru-RU" sz="1800" dirty="0"/>
              <a:t>Зайчик в норке шкаф откроет,</a:t>
            </a:r>
            <a:br>
              <a:rPr lang="ru-RU" sz="1800" dirty="0"/>
            </a:br>
            <a:r>
              <a:rPr lang="ru-RU" sz="1800" dirty="0"/>
              <a:t>Шубку белую достанет,</a:t>
            </a:r>
            <a:br>
              <a:rPr lang="ru-RU" sz="1800" dirty="0"/>
            </a:br>
            <a:r>
              <a:rPr lang="ru-RU" sz="1800" dirty="0"/>
              <a:t>И тогда мороз не тронет,</a:t>
            </a:r>
            <a:br>
              <a:rPr lang="ru-RU" sz="1800" dirty="0"/>
            </a:br>
            <a:r>
              <a:rPr lang="ru-RU" sz="1800" dirty="0"/>
              <a:t>И метель не испугает.</a:t>
            </a:r>
          </a:p>
        </p:txBody>
      </p:sp>
      <p:pic>
        <p:nvPicPr>
          <p:cNvPr id="1026" name="Picture 2" descr="C:\Users\Pc-HP\Desktop\p5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73" y="683390"/>
            <a:ext cx="604867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5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-HP\Desktop\93718073_4737592_yasv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0838">
            <a:off x="-11728" y="951812"/>
            <a:ext cx="6133263" cy="472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3857" y="188640"/>
            <a:ext cx="3200143" cy="4968552"/>
          </a:xfrm>
        </p:spPr>
        <p:txBody>
          <a:bodyPr/>
          <a:lstStyle/>
          <a:p>
            <a:pPr algn="ctr"/>
            <a:r>
              <a:rPr lang="ru-RU" sz="1800" dirty="0"/>
              <a:t> Нежнейший мех одет на нем,</a:t>
            </a:r>
            <a:br>
              <a:rPr lang="ru-RU" sz="1800" dirty="0"/>
            </a:br>
            <a:r>
              <a:rPr lang="ru-RU" sz="1800" dirty="0"/>
              <a:t>Блестящий, шелковистый,</a:t>
            </a:r>
            <a:br>
              <a:rPr lang="ru-RU" sz="1800" dirty="0"/>
            </a:br>
            <a:r>
              <a:rPr lang="ru-RU" sz="1800" dirty="0"/>
              <a:t>Лентяй и соня кроха днем,</a:t>
            </a:r>
            <a:br>
              <a:rPr lang="ru-RU" sz="1800" dirty="0"/>
            </a:br>
            <a:r>
              <a:rPr lang="ru-RU" sz="1800" dirty="0"/>
              <a:t>А ночью ловкий, быстрый.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В природе он в тайге живет,</a:t>
            </a:r>
            <a:br>
              <a:rPr lang="ru-RU" sz="1800" dirty="0"/>
            </a:br>
            <a:r>
              <a:rPr lang="ru-RU" sz="1800" dirty="0"/>
              <a:t>Не царствует там тополь,</a:t>
            </a:r>
            <a:br>
              <a:rPr lang="ru-RU" sz="1800" dirty="0"/>
            </a:br>
            <a:r>
              <a:rPr lang="ru-RU" sz="1800" dirty="0"/>
              <a:t>Где хвойный лес, сосна растет,</a:t>
            </a:r>
            <a:br>
              <a:rPr lang="ru-RU" sz="1800" dirty="0"/>
            </a:br>
            <a:r>
              <a:rPr lang="ru-RU" sz="1800" dirty="0"/>
              <a:t>Мелькнет красавец ... (СОБОЛЬ)</a:t>
            </a:r>
          </a:p>
        </p:txBody>
      </p:sp>
    </p:spTree>
    <p:extLst>
      <p:ext uri="{BB962C8B-B14F-4D97-AF65-F5344CB8AC3E}">
        <p14:creationId xmlns:p14="http://schemas.microsoft.com/office/powerpoint/2010/main" val="301920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-HP\Desktop\_ЗИМ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2448">
            <a:off x="248506" y="1030345"/>
            <a:ext cx="6768752" cy="50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1474" y="71241"/>
            <a:ext cx="3056127" cy="4032448"/>
          </a:xfrm>
        </p:spPr>
        <p:txBody>
          <a:bodyPr/>
          <a:lstStyle/>
          <a:p>
            <a:r>
              <a:rPr lang="ru-RU" sz="1800" dirty="0"/>
              <a:t>Есть в лесу у этой кошки</a:t>
            </a:r>
            <a:br>
              <a:rPr lang="ru-RU" sz="1800" dirty="0"/>
            </a:br>
            <a:r>
              <a:rPr lang="ru-RU" sz="1800" dirty="0"/>
              <a:t>Потаенные дорожки,</a:t>
            </a:r>
            <a:br>
              <a:rPr lang="ru-RU" sz="1800" dirty="0"/>
            </a:br>
            <a:r>
              <a:rPr lang="ru-RU" sz="1800" dirty="0"/>
              <a:t>Есть укромные местечки</a:t>
            </a:r>
            <a:br>
              <a:rPr lang="ru-RU" sz="1800" dirty="0"/>
            </a:br>
            <a:r>
              <a:rPr lang="ru-RU" sz="1800" dirty="0"/>
              <a:t>Для ночевки и кормежки.</a:t>
            </a:r>
            <a:br>
              <a:rPr lang="ru-RU" sz="1800" dirty="0"/>
            </a:br>
            <a:r>
              <a:rPr lang="ru-RU" sz="1800" dirty="0"/>
              <a:t>И вольеру зоосада</a:t>
            </a:r>
            <a:br>
              <a:rPr lang="ru-RU" sz="1800" dirty="0"/>
            </a:br>
            <a:r>
              <a:rPr lang="ru-RU" sz="1800" dirty="0"/>
              <a:t>Так спланировала рысь:</a:t>
            </a:r>
            <a:br>
              <a:rPr lang="ru-RU" sz="1800" dirty="0"/>
            </a:br>
            <a:r>
              <a:rPr lang="ru-RU" sz="1800" dirty="0"/>
              <a:t>Здесь - кормежка,</a:t>
            </a:r>
            <a:br>
              <a:rPr lang="ru-RU" sz="1800" dirty="0"/>
            </a:br>
            <a:r>
              <a:rPr lang="ru-RU" sz="1800" dirty="0"/>
              <a:t>Здесь - ночевка,</a:t>
            </a:r>
            <a:br>
              <a:rPr lang="ru-RU" sz="1800" dirty="0"/>
            </a:br>
            <a:r>
              <a:rPr lang="ru-RU" sz="1800" dirty="0"/>
              <a:t>Здесь - засада! Берегись! </a:t>
            </a:r>
          </a:p>
        </p:txBody>
      </p:sp>
    </p:spTree>
    <p:extLst>
      <p:ext uri="{BB962C8B-B14F-4D97-AF65-F5344CB8AC3E}">
        <p14:creationId xmlns:p14="http://schemas.microsoft.com/office/powerpoint/2010/main" val="19965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356561"/>
            <a:ext cx="6512511" cy="1143000"/>
          </a:xfrm>
        </p:spPr>
        <p:txBody>
          <a:bodyPr/>
          <a:lstStyle/>
          <a:p>
            <a:r>
              <a:rPr lang="ru-RU" dirty="0"/>
              <a:t>. </a:t>
            </a:r>
            <a:r>
              <a:rPr lang="ru-RU" sz="1800" dirty="0"/>
              <a:t>Рыжая</a:t>
            </a:r>
            <a:r>
              <a:rPr lang="ru-RU" dirty="0"/>
              <a:t> </a:t>
            </a:r>
            <a:r>
              <a:rPr lang="ru-RU" sz="1800" dirty="0"/>
              <a:t>плутовка,</a:t>
            </a:r>
            <a:br>
              <a:rPr lang="ru-RU" sz="1800" dirty="0"/>
            </a:br>
            <a:r>
              <a:rPr lang="ru-RU" sz="1800" dirty="0"/>
              <a:t>Хитрая да ловкая,</a:t>
            </a:r>
            <a:br>
              <a:rPr lang="ru-RU" sz="1800" dirty="0"/>
            </a:br>
            <a:r>
              <a:rPr lang="ru-RU" sz="1800" dirty="0"/>
              <a:t>В сарай попала,</a:t>
            </a:r>
            <a:br>
              <a:rPr lang="ru-RU" sz="1800" dirty="0"/>
            </a:br>
            <a:r>
              <a:rPr lang="ru-RU" sz="1800" dirty="0"/>
              <a:t>Кур пересчитала.</a:t>
            </a:r>
            <a:br>
              <a:rPr lang="ru-RU" sz="1800" dirty="0"/>
            </a:br>
            <a:r>
              <a:rPr lang="ru-RU" sz="1800" dirty="0"/>
              <a:t>(Лиса)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098" name="Picture 2" descr="C:\Users\Pc-HP\Desktop\p5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86098"/>
            <a:ext cx="6264696" cy="595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91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2240" y="332656"/>
            <a:ext cx="2327564" cy="2448272"/>
          </a:xfrm>
        </p:spPr>
        <p:txBody>
          <a:bodyPr/>
          <a:lstStyle/>
          <a:p>
            <a:r>
              <a:rPr lang="ru-RU" sz="1800" dirty="0"/>
              <a:t>Зверька узнали мы с тобой</a:t>
            </a:r>
            <a:br>
              <a:rPr lang="ru-RU" sz="1800" dirty="0"/>
            </a:br>
            <a:r>
              <a:rPr lang="ru-RU" sz="1800" dirty="0"/>
              <a:t>По двум таким приметам:</a:t>
            </a:r>
            <a:br>
              <a:rPr lang="ru-RU" sz="1800" dirty="0"/>
            </a:br>
            <a:r>
              <a:rPr lang="ru-RU" sz="1800" dirty="0"/>
              <a:t>Он в шубе серенькой зимой,</a:t>
            </a:r>
            <a:br>
              <a:rPr lang="ru-RU" sz="1800" dirty="0"/>
            </a:br>
            <a:r>
              <a:rPr lang="ru-RU" sz="1800" dirty="0"/>
              <a:t>А в рыжей шубке - летом.</a:t>
            </a:r>
            <a:br>
              <a:rPr lang="ru-RU" sz="1800" dirty="0"/>
            </a:br>
            <a:r>
              <a:rPr lang="ru-RU" sz="1800" dirty="0"/>
              <a:t>(Белка)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18434" name="Picture 2" descr="C:\Users\Pc-HP\Desktop\p4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92" y="450528"/>
            <a:ext cx="6362848" cy="636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39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188640"/>
            <a:ext cx="3131840" cy="2520280"/>
          </a:xfrm>
        </p:spPr>
        <p:txBody>
          <a:bodyPr/>
          <a:lstStyle/>
          <a:p>
            <a:pPr algn="ctr"/>
            <a:r>
              <a:rPr lang="ru-RU" sz="1800" dirty="0"/>
              <a:t>Жил на свете бурундук,</a:t>
            </a:r>
            <a:br>
              <a:rPr lang="ru-RU" sz="1800" dirty="0"/>
            </a:br>
            <a:r>
              <a:rPr lang="ru-RU" sz="1800" dirty="0"/>
              <a:t>Клал запасы в свой сундук,</a:t>
            </a:r>
            <a:br>
              <a:rPr lang="ru-RU" sz="1800" dirty="0"/>
            </a:br>
            <a:r>
              <a:rPr lang="ru-RU" sz="1800" dirty="0"/>
              <a:t>Чтобы их весной достать,</a:t>
            </a:r>
            <a:br>
              <a:rPr lang="ru-RU" sz="1800" dirty="0"/>
            </a:br>
            <a:r>
              <a:rPr lang="ru-RU" sz="1800" dirty="0"/>
              <a:t>И к столу потом подать.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5122" name="Picture 2" descr="C:\Users\Pc-HP\Desktop\p4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576064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01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332656"/>
            <a:ext cx="3560183" cy="3600400"/>
          </a:xfrm>
        </p:spPr>
        <p:txBody>
          <a:bodyPr/>
          <a:lstStyle/>
          <a:p>
            <a:r>
              <a:rPr lang="ru-RU" sz="1800" dirty="0"/>
              <a:t>Громко квакает лягушка</a:t>
            </a:r>
            <a:br>
              <a:rPr lang="ru-RU" sz="1800" dirty="0"/>
            </a:br>
            <a:r>
              <a:rPr lang="ru-RU" sz="1800" dirty="0"/>
              <a:t>Говорит своим подружкам -</a:t>
            </a:r>
            <a:br>
              <a:rPr lang="ru-RU" sz="1800" dirty="0"/>
            </a:br>
            <a:r>
              <a:rPr lang="ru-RU" sz="1800" dirty="0"/>
              <a:t>Вот и осень</a:t>
            </a:r>
            <a:r>
              <a:rPr lang="ru-RU" sz="1800" dirty="0" smtClean="0"/>
              <a:t>, скоро </a:t>
            </a:r>
            <a:r>
              <a:rPr lang="ru-RU" sz="1800" dirty="0"/>
              <a:t>стужи</a:t>
            </a:r>
            <a:br>
              <a:rPr lang="ru-RU" sz="1800" dirty="0"/>
            </a:br>
            <a:r>
              <a:rPr lang="ru-RU" sz="1800" dirty="0"/>
              <a:t>И замерзнут наши лужи.</a:t>
            </a:r>
            <a:br>
              <a:rPr lang="ru-RU" sz="1800" dirty="0"/>
            </a:br>
            <a:r>
              <a:rPr lang="ru-RU" sz="1800" dirty="0"/>
              <a:t>Прыг, в болото что есть сил</a:t>
            </a:r>
            <a:br>
              <a:rPr lang="ru-RU" sz="1800" dirty="0"/>
            </a:br>
            <a:r>
              <a:rPr lang="ru-RU" sz="1800" dirty="0"/>
              <a:t>И зароемся все в ил!</a:t>
            </a:r>
            <a:br>
              <a:rPr lang="ru-RU" sz="1800" dirty="0"/>
            </a:br>
            <a:r>
              <a:rPr lang="ru-RU" sz="1800" dirty="0"/>
              <a:t>В иле будем видеть сны</a:t>
            </a:r>
            <a:br>
              <a:rPr lang="ru-RU" sz="1800" dirty="0"/>
            </a:br>
            <a:r>
              <a:rPr lang="ru-RU" sz="1800" dirty="0"/>
              <a:t>В ожидании весны.</a:t>
            </a:r>
          </a:p>
        </p:txBody>
      </p:sp>
      <p:pic>
        <p:nvPicPr>
          <p:cNvPr id="6146" name="Picture 2" descr="C:\Users\Pc-HP\Desktop\p4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561662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28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c-HP\Desktop\10263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4564">
            <a:off x="179512" y="1484784"/>
            <a:ext cx="7200900" cy="482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188640"/>
            <a:ext cx="3739758" cy="4067914"/>
          </a:xfrm>
        </p:spPr>
        <p:txBody>
          <a:bodyPr/>
          <a:lstStyle/>
          <a:p>
            <a:r>
              <a:rPr lang="ru-RU" sz="1800" dirty="0"/>
              <a:t>Чайка - белый пароход -</a:t>
            </a:r>
            <a:br>
              <a:rPr lang="ru-RU" sz="1800" dirty="0"/>
            </a:br>
            <a:r>
              <a:rPr lang="ru-RU" sz="1800" dirty="0"/>
              <a:t>На волнах качается:</a:t>
            </a:r>
            <a:br>
              <a:rPr lang="ru-RU" sz="1800" dirty="0"/>
            </a:br>
            <a:r>
              <a:rPr lang="ru-RU" sz="1800" dirty="0"/>
              <a:t>То за </a:t>
            </a:r>
            <a:r>
              <a:rPr lang="ru-RU" sz="1800" dirty="0" err="1"/>
              <a:t>рыбкою</a:t>
            </a:r>
            <a:r>
              <a:rPr lang="ru-RU" sz="1800" dirty="0"/>
              <a:t> нырнёт,</a:t>
            </a:r>
            <a:br>
              <a:rPr lang="ru-RU" sz="1800" dirty="0"/>
            </a:br>
            <a:r>
              <a:rPr lang="ru-RU" sz="1800" dirty="0"/>
              <a:t>То в воде купается.</a:t>
            </a:r>
            <a:br>
              <a:rPr lang="ru-RU" sz="1800" dirty="0"/>
            </a:br>
            <a:r>
              <a:rPr lang="ru-RU" sz="1800" dirty="0"/>
              <a:t>Рыбка вырвалась - скандал,</a:t>
            </a:r>
            <a:br>
              <a:rPr lang="ru-RU" sz="1800" dirty="0"/>
            </a:br>
            <a:r>
              <a:rPr lang="ru-RU" sz="1800" dirty="0"/>
              <a:t>Крик стоит отчаянный.</a:t>
            </a:r>
            <a:br>
              <a:rPr lang="ru-RU" sz="1800" dirty="0"/>
            </a:br>
            <a:r>
              <a:rPr lang="ru-RU" sz="1800" dirty="0"/>
              <a:t>Над рекою шум и гвалт -</a:t>
            </a:r>
            <a:br>
              <a:rPr lang="ru-RU" sz="1800" dirty="0"/>
            </a:br>
            <a:r>
              <a:rPr lang="ru-RU" sz="1800" dirty="0"/>
              <a:t>Резкий голос </a:t>
            </a:r>
            <a:r>
              <a:rPr lang="ru-RU" sz="1800" dirty="0" err="1"/>
              <a:t>чаечный</a:t>
            </a:r>
            <a:r>
              <a:rPr lang="ru-RU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664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Следите за произношением детей.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/>
          <a:lstStyle/>
          <a:p>
            <a:r>
              <a:rPr lang="ru-RU" dirty="0" smtClean="0"/>
              <a:t>Добивайтесь правильного произношения поставленных логопедом звуков.</a:t>
            </a:r>
          </a:p>
          <a:p>
            <a:r>
              <a:rPr lang="ru-RU" dirty="0" smtClean="0"/>
              <a:t>Иначе звуки могут «потеряться», и необходимо будет начинать работу заново.</a:t>
            </a:r>
          </a:p>
          <a:p>
            <a:r>
              <a:rPr lang="ru-RU" dirty="0" smtClean="0"/>
              <a:t>Исправляйте ошибки в произношении слов, особенно слов сложной слоговой структуры (например, «</a:t>
            </a:r>
            <a:r>
              <a:rPr lang="ru-RU" dirty="0" err="1" smtClean="0"/>
              <a:t>блатека</a:t>
            </a:r>
            <a:r>
              <a:rPr lang="ru-RU" dirty="0" smtClean="0"/>
              <a:t>» – библиотека, «</a:t>
            </a:r>
            <a:r>
              <a:rPr lang="ru-RU" dirty="0" err="1" smtClean="0"/>
              <a:t>валосипед</a:t>
            </a:r>
            <a:r>
              <a:rPr lang="ru-RU" dirty="0" smtClean="0"/>
              <a:t>» –велосипед).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332656"/>
            <a:ext cx="6512511" cy="1143000"/>
          </a:xfrm>
        </p:spPr>
        <p:txBody>
          <a:bodyPr/>
          <a:lstStyle/>
          <a:p>
            <a:r>
              <a:rPr lang="ru-RU" sz="1800" dirty="0"/>
              <a:t>Фазановых семейка, отряд – </a:t>
            </a:r>
            <a:r>
              <a:rPr lang="ru-RU" sz="1800" dirty="0" err="1"/>
              <a:t>курообразных</a:t>
            </a:r>
            <a:r>
              <a:rPr lang="ru-RU" sz="1800" dirty="0"/>
              <a:t>,</a:t>
            </a:r>
            <a:br>
              <a:rPr lang="ru-RU" sz="1800" dirty="0"/>
            </a:br>
            <a:r>
              <a:rPr lang="ru-RU" sz="1800" dirty="0"/>
              <a:t>Ест хвою, как индейка, да насекомых разных.</a:t>
            </a:r>
            <a:br>
              <a:rPr lang="ru-RU" sz="1800" dirty="0"/>
            </a:br>
            <a:r>
              <a:rPr lang="ru-RU" sz="1800" dirty="0"/>
              <a:t>Тяжеловат в полёте – шумит, когда «взмывает»,</a:t>
            </a:r>
            <a:br>
              <a:rPr lang="ru-RU" sz="1800" dirty="0"/>
            </a:br>
            <a:r>
              <a:rPr lang="ru-RU" sz="1800" dirty="0"/>
              <a:t>К тому ж про осторожность, токуя, забывает.</a:t>
            </a:r>
            <a:br>
              <a:rPr lang="ru-RU" sz="1800" dirty="0"/>
            </a:br>
            <a:r>
              <a:rPr lang="ru-RU" sz="1800" dirty="0"/>
              <a:t>(Глухарь)</a:t>
            </a:r>
          </a:p>
        </p:txBody>
      </p:sp>
      <p:pic>
        <p:nvPicPr>
          <p:cNvPr id="9218" name="Picture 2" descr="C:\Users\Pc-HP\Desktop\zooparknovosibirsk55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" y="1681046"/>
            <a:ext cx="7123968" cy="484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31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208" y="260648"/>
            <a:ext cx="2408055" cy="2862594"/>
          </a:xfrm>
        </p:spPr>
        <p:txBody>
          <a:bodyPr/>
          <a:lstStyle/>
          <a:p>
            <a:r>
              <a:rPr lang="ru-RU" sz="2000" dirty="0">
                <a:effectLst/>
              </a:rPr>
              <a:t>Трав копытами касаясь,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Ходит по лесу красавец,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Ходит смело и легко,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Рога, раскинув широко. </a:t>
            </a:r>
            <a:br>
              <a:rPr lang="ru-RU" sz="2000" dirty="0">
                <a:effectLst/>
              </a:rPr>
            </a:br>
            <a:r>
              <a:rPr lang="ru-RU" sz="2000" i="1" dirty="0">
                <a:effectLst/>
              </a:rPr>
              <a:t>(лось)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  <p:pic>
        <p:nvPicPr>
          <p:cNvPr id="10242" name="Picture 2" descr="C:\Users\Pc-HP\Desktop\zooparknovosibirsk28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8850">
            <a:off x="154263" y="772641"/>
            <a:ext cx="6913534" cy="470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25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Pc-HP\Desktop\13736460.7090379_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76" y="1094914"/>
            <a:ext cx="7525068" cy="564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512511" cy="792088"/>
          </a:xfrm>
        </p:spPr>
        <p:txBody>
          <a:bodyPr/>
          <a:lstStyle/>
          <a:p>
            <a:pPr algn="ctr"/>
            <a:r>
              <a:rPr lang="ru-RU" dirty="0" smtClean="0"/>
              <a:t>Горный баран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858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c-HP\Desktop\f_5276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9674">
            <a:off x="-228064" y="182372"/>
            <a:ext cx="6097616" cy="457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3817" y="188640"/>
            <a:ext cx="3560183" cy="2952328"/>
          </a:xfrm>
        </p:spPr>
        <p:txBody>
          <a:bodyPr/>
          <a:lstStyle/>
          <a:p>
            <a:pPr algn="ctr"/>
            <a:r>
              <a:rPr lang="ru-RU" sz="1800" dirty="0"/>
              <a:t>Учила сына нерпа мать,</a:t>
            </a:r>
            <a:br>
              <a:rPr lang="ru-RU" sz="1800" dirty="0"/>
            </a:br>
            <a:r>
              <a:rPr lang="ru-RU" sz="1800" dirty="0"/>
              <a:t>Как рыбку в прорубе поймать.</a:t>
            </a:r>
            <a:br>
              <a:rPr lang="ru-RU" sz="1800" dirty="0"/>
            </a:br>
            <a:r>
              <a:rPr lang="ru-RU" sz="1800" dirty="0"/>
              <a:t>Наказ дала сынишке,</a:t>
            </a:r>
            <a:br>
              <a:rPr lang="ru-RU" sz="1800" dirty="0"/>
            </a:br>
            <a:r>
              <a:rPr lang="ru-RU" sz="1800" dirty="0"/>
              <a:t>Как прятаться от мишки.</a:t>
            </a:r>
            <a:br>
              <a:rPr lang="ru-RU" sz="1800" dirty="0"/>
            </a:br>
            <a:r>
              <a:rPr lang="ru-RU" sz="1800" dirty="0"/>
              <a:t>Малыш на ус все намотал,</a:t>
            </a:r>
            <a:br>
              <a:rPr lang="ru-RU" sz="1800" dirty="0"/>
            </a:br>
            <a:r>
              <a:rPr lang="ru-RU" sz="1800" dirty="0"/>
              <a:t>Он очень умный, хоть и мал.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Picture 2" descr="C:\Users\Pc-HP\Desktop\p3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3553">
            <a:off x="4152735" y="3082946"/>
            <a:ext cx="4557837" cy="455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80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188640"/>
            <a:ext cx="3203848" cy="1143000"/>
          </a:xfrm>
        </p:spPr>
        <p:txBody>
          <a:bodyPr/>
          <a:lstStyle/>
          <a:p>
            <a:r>
              <a:rPr lang="ru-RU" sz="1800" dirty="0"/>
              <a:t>Есть на речке лесорубы </a:t>
            </a:r>
            <a:br>
              <a:rPr lang="ru-RU" sz="1800" dirty="0"/>
            </a:br>
            <a:r>
              <a:rPr lang="ru-RU" sz="1800" dirty="0"/>
              <a:t>В серебристо - бурых шубах</a:t>
            </a:r>
            <a:br>
              <a:rPr lang="ru-RU" sz="1800" dirty="0"/>
            </a:br>
            <a:r>
              <a:rPr lang="ru-RU" sz="1800" dirty="0"/>
              <a:t>Из деревьев, веток, глины</a:t>
            </a:r>
            <a:br>
              <a:rPr lang="ru-RU" sz="1800" dirty="0"/>
            </a:br>
            <a:r>
              <a:rPr lang="ru-RU" sz="1800" dirty="0"/>
              <a:t>Строят прочные плотины (бобры).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13314" name="Picture 2" descr="C:\Users\Pc-HP\Desktop\71580989_3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7650">
            <a:off x="179512" y="1484784"/>
            <a:ext cx="6480720" cy="518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00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48680"/>
            <a:ext cx="2797696" cy="2592288"/>
          </a:xfrm>
        </p:spPr>
        <p:txBody>
          <a:bodyPr/>
          <a:lstStyle/>
          <a:p>
            <a:pPr algn="l"/>
            <a:r>
              <a:rPr lang="ru-RU" sz="1800" dirty="0"/>
              <a:t>Работящие зверьки</a:t>
            </a:r>
            <a:br>
              <a:rPr lang="ru-RU" sz="1800" dirty="0"/>
            </a:br>
            <a:r>
              <a:rPr lang="ru-RU" sz="1800" dirty="0"/>
              <a:t>Строят дом среди реки.</a:t>
            </a:r>
            <a:br>
              <a:rPr lang="ru-RU" sz="1800" dirty="0"/>
            </a:br>
            <a:r>
              <a:rPr lang="ru-RU" sz="1800" dirty="0"/>
              <a:t>Если в гости кто придет,</a:t>
            </a:r>
            <a:br>
              <a:rPr lang="ru-RU" sz="1800" dirty="0"/>
            </a:br>
            <a:r>
              <a:rPr lang="ru-RU" sz="1800" dirty="0"/>
              <a:t>Знайте, что из речки вход! (бобры)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17410" name="Picture 2" descr="C:\Users\Pc-HP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1741"/>
            <a:ext cx="4608512" cy="637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28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512511" cy="5688632"/>
          </a:xfrm>
        </p:spPr>
        <p:txBody>
          <a:bodyPr/>
          <a:lstStyle/>
          <a:p>
            <a:pPr algn="ctr"/>
            <a:r>
              <a:rPr lang="ru-RU" sz="1800" dirty="0"/>
              <a:t>Если в лес пошел гулять</a:t>
            </a:r>
            <a:br>
              <a:rPr lang="ru-RU" sz="1800" dirty="0"/>
            </a:br>
            <a:r>
              <a:rPr lang="ru-RU" sz="1800" dirty="0"/>
              <a:t>Свежим воздухом дышать</a:t>
            </a:r>
            <a:br>
              <a:rPr lang="ru-RU" sz="1800" dirty="0"/>
            </a:br>
            <a:r>
              <a:rPr lang="ru-RU" sz="1800" dirty="0"/>
              <a:t>Бегай, прыгай и играй</a:t>
            </a:r>
            <a:br>
              <a:rPr lang="ru-RU" sz="1800" dirty="0"/>
            </a:br>
            <a:r>
              <a:rPr lang="ru-RU" sz="1800" dirty="0"/>
              <a:t>Но смотри не забывай:</a:t>
            </a:r>
            <a:br>
              <a:rPr lang="ru-RU" sz="1800" dirty="0"/>
            </a:br>
            <a:r>
              <a:rPr lang="ru-RU" sz="1800" dirty="0"/>
              <a:t>Что в лесу нельзя шуметь</a:t>
            </a:r>
            <a:br>
              <a:rPr lang="ru-RU" sz="1800" dirty="0"/>
            </a:br>
            <a:r>
              <a:rPr lang="ru-RU" sz="1800" dirty="0"/>
              <a:t>Даже очень громко петь.</a:t>
            </a:r>
            <a:br>
              <a:rPr lang="ru-RU" sz="1800" dirty="0"/>
            </a:br>
            <a:r>
              <a:rPr lang="ru-RU" sz="1800" dirty="0"/>
              <a:t>Испугаются зверушки</a:t>
            </a:r>
            <a:br>
              <a:rPr lang="ru-RU" sz="1800" dirty="0"/>
            </a:br>
            <a:r>
              <a:rPr lang="ru-RU" sz="1800" dirty="0"/>
              <a:t>Убегут с лесной опушки</a:t>
            </a:r>
            <a:br>
              <a:rPr lang="ru-RU" sz="1800" dirty="0"/>
            </a:br>
            <a:r>
              <a:rPr lang="ru-RU" sz="1800" dirty="0"/>
              <a:t>Ветки ели не ломай </a:t>
            </a:r>
            <a:br>
              <a:rPr lang="ru-RU" sz="1800" dirty="0"/>
            </a:br>
            <a:r>
              <a:rPr lang="ru-RU" sz="1800" dirty="0"/>
              <a:t>И почаще вспоминай:</a:t>
            </a:r>
            <a:br>
              <a:rPr lang="ru-RU" sz="1800" dirty="0"/>
            </a:br>
            <a:r>
              <a:rPr lang="ru-RU" sz="1800" dirty="0"/>
              <a:t>Мусор с травки убирать!</a:t>
            </a:r>
            <a:br>
              <a:rPr lang="ru-RU" sz="1800" dirty="0"/>
            </a:br>
            <a:r>
              <a:rPr lang="ru-RU" sz="1800" dirty="0"/>
              <a:t>Зря цветов не надо рвать!</a:t>
            </a:r>
            <a:br>
              <a:rPr lang="ru-RU" sz="1800" dirty="0"/>
            </a:br>
            <a:r>
              <a:rPr lang="ru-RU" sz="1800" dirty="0"/>
              <a:t>Бабочки пускай летают</a:t>
            </a:r>
            <a:br>
              <a:rPr lang="ru-RU" sz="1800" dirty="0"/>
            </a:br>
            <a:r>
              <a:rPr lang="ru-RU" sz="1800" dirty="0"/>
              <a:t>Ну, кому они мешают?</a:t>
            </a:r>
            <a:br>
              <a:rPr lang="ru-RU" sz="1800" dirty="0"/>
            </a:br>
            <a:r>
              <a:rPr lang="ru-RU" sz="1800" dirty="0"/>
              <a:t>Здесь не нужно их ловить</a:t>
            </a:r>
            <a:br>
              <a:rPr lang="ru-RU" sz="1800" dirty="0"/>
            </a:br>
            <a:r>
              <a:rPr lang="ru-RU" sz="1800" dirty="0"/>
              <a:t>Топать, хлопать, палкой бить.</a:t>
            </a:r>
            <a:br>
              <a:rPr lang="ru-RU" sz="1800" dirty="0"/>
            </a:br>
            <a:r>
              <a:rPr lang="ru-RU" sz="1800" dirty="0"/>
              <a:t>Ты в лесу всего лишь гость</a:t>
            </a:r>
            <a:br>
              <a:rPr lang="ru-RU" sz="1800" dirty="0"/>
            </a:br>
            <a:r>
              <a:rPr lang="ru-RU" sz="1800" dirty="0"/>
              <a:t>Здесь хозяин кедр и лось.</a:t>
            </a:r>
            <a:br>
              <a:rPr lang="ru-RU" sz="1800" dirty="0"/>
            </a:br>
            <a:r>
              <a:rPr lang="ru-RU" sz="1800" dirty="0"/>
              <a:t>Их покой побереги,</a:t>
            </a:r>
            <a:br>
              <a:rPr lang="ru-RU" sz="1800" dirty="0"/>
            </a:br>
            <a:r>
              <a:rPr lang="ru-RU" sz="1800" dirty="0"/>
              <a:t>Ведь они нам не враги!!! </a:t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97129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876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Закрепляйте в памяти детей отработанный  за год лексикон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/>
          <a:lstStyle/>
          <a:p>
            <a:r>
              <a:rPr lang="ru-RU" dirty="0" smtClean="0"/>
              <a:t>Названия  месяцев, явлений природы (гроза, туман, ливень и т.д.)</a:t>
            </a:r>
          </a:p>
          <a:p>
            <a:r>
              <a:rPr lang="ru-RU" dirty="0" smtClean="0"/>
              <a:t>Названия растений (ягод, цветочных растений, деревьев, овощей и фруктов)</a:t>
            </a:r>
          </a:p>
          <a:p>
            <a:r>
              <a:rPr lang="ru-RU" dirty="0" smtClean="0"/>
              <a:t>Названия животных, диких или </a:t>
            </a:r>
            <a:r>
              <a:rPr lang="ru-RU" dirty="0" smtClean="0"/>
              <a:t>домашних</a:t>
            </a:r>
          </a:p>
          <a:p>
            <a:r>
              <a:rPr lang="ru-RU" dirty="0" smtClean="0"/>
              <a:t>Особенно обращайте внимание на названия животных и растений родного края, об особенностях этой флоры и фауны.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Продолжайте вместе с детьми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читать художественные произведения, сказки, детские </a:t>
            </a:r>
            <a:r>
              <a:rPr lang="ru-RU" sz="2000" b="1" dirty="0" smtClean="0"/>
              <a:t>журналы. </a:t>
            </a:r>
            <a:r>
              <a:rPr lang="ru-RU" sz="2000" dirty="0" smtClean="0"/>
              <a:t>(например: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Сибирячок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»).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прочтите ребёнку произведения наших земляков: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Михасенко Г. П.: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"Желудевые человечки" (сказка),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Тирлямы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подземном королевстве" (сказка),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Земленыр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или каскад приключений" (сказка).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А. Г. </a:t>
            </a:r>
            <a:r>
              <a:rPr lang="ru-RU" sz="2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Байбородин</a:t>
            </a:r>
            <a:r>
              <a:rPr lang="ru-RU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Диво»: (Сибирские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байки, сказы,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рассказы)</a:t>
            </a:r>
          </a:p>
          <a:p>
            <a:pPr marL="0" indent="0">
              <a:buNone/>
            </a:pPr>
            <a:r>
              <a:rPr lang="ru-RU" sz="2000" dirty="0">
                <a:latin typeface="Times New Roman"/>
                <a:ea typeface="Times New Roman"/>
              </a:rPr>
              <a:t>А.К. Горбунов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Журчинки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: Стихи для детей. — Иркутск, 2000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пересказывайте короткие сказки, рассказы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 сочиняйте свои сказки, рассказы, опираясь на личный опыт ребенка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в вечернее время беседуйте  с ребенком об увиденном  и прожитом за день</a:t>
            </a:r>
            <a:endParaRPr lang="ru-RU" sz="20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0077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Следите за грамматикой. Исправляйте ошибки: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/>
          <a:lstStyle/>
          <a:p>
            <a:r>
              <a:rPr lang="ru-RU" dirty="0" smtClean="0"/>
              <a:t>в употреблении предлогов: В,ИЗ,НА,ПОД,К.(Например, «Шишка упала из ветки» – Шишка упала с ветки.)</a:t>
            </a:r>
          </a:p>
          <a:p>
            <a:r>
              <a:rPr lang="ru-RU" dirty="0" smtClean="0"/>
              <a:t>в согласовании слов (например, «Я видел на ветке две птички» – Я видел на ветке двух птичек.)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неправильный порядок слов в предложении (например,«Дети играют в игры интересные». – Дети играют в интересные игры.)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Обогащайте словарный запас детей новыми словами.  Этому  способствуют:</a:t>
            </a:r>
            <a:endParaRPr lang="ru-RU" sz="28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Знакомство с  флорой и фауной родного края:</a:t>
            </a:r>
          </a:p>
          <a:p>
            <a:pPr marL="0" indent="0">
              <a:buNone/>
            </a:pPr>
            <a:r>
              <a:rPr lang="ru-RU" dirty="0" smtClean="0"/>
              <a:t>Рассказать детям о родном крае – Прибайкалье</a:t>
            </a:r>
            <a:r>
              <a:rPr lang="ru-RU" dirty="0"/>
              <a:t>.</a:t>
            </a:r>
            <a:r>
              <a:rPr lang="ru-RU" dirty="0" smtClean="0"/>
              <a:t> Показать на карте, как близко расположено озеро от города Братск.</a:t>
            </a:r>
          </a:p>
          <a:p>
            <a:pPr marL="0" indent="0">
              <a:buNone/>
            </a:pPr>
            <a:r>
              <a:rPr lang="ru-RU" dirty="0" smtClean="0"/>
              <a:t>Рассказать о животных нашего края, о их логове, их образе жизни (например: медведь живет в берлоге, зимой ложится в спячку, тело покрыто бурой шерстью; папа- медведь, мама- медведица, дети - медвежата)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208823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Не забывайте о существовании  карандашей, пластилина, красок, </a:t>
            </a:r>
            <a:r>
              <a:rPr lang="ru-RU" sz="3600" b="1" dirty="0" smtClean="0"/>
              <a:t>ножниц, подручного природного материала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303961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Помните, что рисование, лепка, аппликация развивают мелкую моторику рук.</a:t>
            </a:r>
          </a:p>
          <a:p>
            <a:r>
              <a:rPr lang="ru-RU" dirty="0" smtClean="0"/>
              <a:t>А воздействие на мелкие мышцы рук влияет на развитие речи (исследования ученых</a:t>
            </a:r>
            <a:r>
              <a:rPr lang="ru-RU" dirty="0" smtClean="0"/>
              <a:t>!)</a:t>
            </a:r>
          </a:p>
          <a:p>
            <a:r>
              <a:rPr lang="ru-RU" dirty="0" smtClean="0"/>
              <a:t>Собирайте еловые, сосновые, лиственничные  шишки; корешки и семена растений.</a:t>
            </a:r>
          </a:p>
          <a:p>
            <a:r>
              <a:rPr lang="ru-RU" dirty="0" smtClean="0"/>
              <a:t>Собирайте и делайте гербарий из самых красивых цветов встретившихся вам во время летнего отдыха.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5842992" cy="4968552"/>
          </a:xfrm>
        </p:spPr>
        <p:txBody>
          <a:bodyPr>
            <a:normAutofit/>
          </a:bodyPr>
          <a:lstStyle/>
          <a:p>
            <a:pPr lvl="8" algn="ctr" rtl="0">
              <a:spcBef>
                <a:spcPct val="0"/>
              </a:spcBef>
            </a:pP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692696"/>
            <a:ext cx="8640960" cy="55446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800" b="1" i="1" dirty="0">
                <a:solidFill>
                  <a:srgbClr val="C00000"/>
                </a:solidFill>
                <a:latin typeface="Arial Narrow"/>
                <a:ea typeface="+mj-ea"/>
                <a:cs typeface="Times New Roman"/>
              </a:rPr>
              <a:t>Выполнение всех этих рекомендаций – большой вклад в работу по формированию правильной и красивой речи, залог будущего успешного обучения, как в детском саду,  так и в школе. Помните!  Изучая с ребёнком родной край, вы готовите ребенка к занятиям на следующий учебный год.</a:t>
            </a:r>
            <a:br>
              <a:rPr lang="ru-RU" sz="2800" b="1" i="1" dirty="0">
                <a:solidFill>
                  <a:srgbClr val="C00000"/>
                </a:solidFill>
                <a:latin typeface="Arial Narrow"/>
                <a:ea typeface="+mj-ea"/>
                <a:cs typeface="Times New Roman"/>
              </a:rPr>
            </a:br>
            <a:r>
              <a:rPr lang="ru-RU" sz="2800" b="1" i="1" dirty="0">
                <a:solidFill>
                  <a:srgbClr val="C00000"/>
                </a:solidFill>
                <a:latin typeface="Arial Narrow"/>
                <a:ea typeface="+mj-ea"/>
                <a:cs typeface="Times New Roman"/>
              </a:rPr>
              <a:t>Воспитываете любовь к родному краю.</a:t>
            </a:r>
            <a:br>
              <a:rPr lang="ru-RU" sz="2800" b="1" i="1" dirty="0">
                <a:solidFill>
                  <a:srgbClr val="C00000"/>
                </a:solidFill>
                <a:latin typeface="Arial Narrow"/>
                <a:ea typeface="+mj-ea"/>
                <a:cs typeface="Times New Roman"/>
              </a:rPr>
            </a:br>
            <a:r>
              <a:rPr lang="ru-RU" sz="2800" b="1" i="1" dirty="0">
                <a:solidFill>
                  <a:srgbClr val="C00000"/>
                </a:solidFill>
                <a:latin typeface="Arial Narrow"/>
                <a:ea typeface="+mj-ea"/>
                <a:cs typeface="Times New Roman"/>
              </a:rPr>
              <a:t>Развиваете память, внимание и мышление. Развивая любознательность ребёнка, совершая виртуальные и мини-путешествия по родному краю, вы способствуете сплочению своей семьи</a:t>
            </a:r>
            <a:endParaRPr lang="ru-RU" sz="2800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t-a-s.chat.ru/kart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2268"/>
            <a:ext cx="8568952" cy="606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-конечная звезда 5"/>
          <p:cNvSpPr/>
          <p:nvPr/>
        </p:nvSpPr>
        <p:spPr>
          <a:xfrm>
            <a:off x="2493546" y="1916832"/>
            <a:ext cx="288032" cy="457200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781578" y="1916832"/>
            <a:ext cx="2510502" cy="93610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6619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Обогащайте словарный запас детей новыми словами.  Этому  способствуют:</a:t>
            </a:r>
            <a:endParaRPr lang="ru-RU" sz="28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Знакомство с  флорой и фауной родного края:</a:t>
            </a:r>
          </a:p>
          <a:p>
            <a:pPr marL="0" indent="0">
              <a:buNone/>
            </a:pPr>
            <a:r>
              <a:rPr lang="ru-RU" dirty="0" smtClean="0"/>
              <a:t>Рассказать детям о родном крае  о Братском водохранилище и его обитателях.</a:t>
            </a:r>
          </a:p>
          <a:p>
            <a:pPr marL="0" indent="0">
              <a:buNone/>
            </a:pPr>
            <a:r>
              <a:rPr lang="ru-RU" dirty="0" smtClean="0"/>
              <a:t>Рассказать о растительном мире  (например: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цветок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Жарки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вестники Купалы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Бубенчик, жабник, авдотки, кучерская травка, кошачья дрема, колотушки, балаболка,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желтоголовник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жарки, огоньки – столько имен у купальницы.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разных местах называют её по-своему. Русское название цветка – купава или купальница, потому что массово цветет оно на Аграфену Купальницу (23 июня по старому стилю или 6 июля по новому).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Купальница (400x299, 72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44824"/>
            <a:ext cx="1690702" cy="12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0903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http://karta-russia.ru/maps/map-irkutskaya_bratskiy-kar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8"/>
          <a:stretch/>
        </p:blipFill>
        <p:spPr bwMode="auto">
          <a:xfrm>
            <a:off x="251520" y="260648"/>
            <a:ext cx="856895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942517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208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Обогащайте словарный запас детей новыми словами.  Этому  способствуют: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967608"/>
          </a:xfrm>
        </p:spPr>
        <p:txBody>
          <a:bodyPr/>
          <a:lstStyle/>
          <a:p>
            <a:r>
              <a:rPr lang="ru-RU" dirty="0" smtClean="0"/>
              <a:t>летние путешествия</a:t>
            </a:r>
          </a:p>
          <a:p>
            <a:r>
              <a:rPr lang="ru-RU" dirty="0" smtClean="0"/>
              <a:t>новые впечатления от поездок в отпуск, походов в лес, выездов на дачу</a:t>
            </a:r>
          </a:p>
          <a:p>
            <a:r>
              <a:rPr lang="ru-RU" dirty="0" smtClean="0"/>
              <a:t>экскурсии в музеи</a:t>
            </a:r>
          </a:p>
          <a:p>
            <a:r>
              <a:rPr lang="ru-RU" dirty="0" smtClean="0"/>
              <a:t>выходы в театр, в цирк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26621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Путешествие по родному краю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Путешествовать можно не только в теплые края…</a:t>
            </a:r>
          </a:p>
          <a:p>
            <a:pPr marL="0" indent="0">
              <a:buNone/>
            </a:pPr>
            <a:r>
              <a:rPr lang="ru-RU" dirty="0" smtClean="0"/>
              <a:t>В связи с кризисной ситуацией в стране, городе, семье, можно путешествовать по местным достопримечательностям: музей «Ангарская деревня», там представлены почти все растения эндемики (местные). Пляж «</a:t>
            </a:r>
            <a:r>
              <a:rPr lang="ru-RU" dirty="0" err="1" smtClean="0"/>
              <a:t>Зяба</a:t>
            </a:r>
            <a:r>
              <a:rPr lang="ru-RU" dirty="0" smtClean="0"/>
              <a:t>». Съездить на речку Вихоревка. На побережье Братского водохранилища. </a:t>
            </a:r>
          </a:p>
          <a:p>
            <a:pPr marL="0" indent="0">
              <a:buNone/>
            </a:pPr>
            <a:r>
              <a:rPr lang="ru-RU" dirty="0" smtClean="0"/>
              <a:t>Можно путешествовать просто по карте области, заглядывая в интернет сообщество и просматривая видео о животных и растениях.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0354212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24796"/>
            <a:ext cx="6512511" cy="1143000"/>
          </a:xfrm>
        </p:spPr>
        <p:txBody>
          <a:bodyPr/>
          <a:lstStyle/>
          <a:p>
            <a:pPr algn="l"/>
            <a:r>
              <a:rPr lang="ru-RU" sz="1800" dirty="0" smtClean="0"/>
              <a:t>Вид с космоса</a:t>
            </a:r>
            <a:endParaRPr lang="ru-RU" sz="1800" dirty="0"/>
          </a:p>
        </p:txBody>
      </p:sp>
      <p:pic>
        <p:nvPicPr>
          <p:cNvPr id="15362" name="Picture 2" descr="C:\Users\Pc-HP\Desktop\98b5d2d5e5ac577ebe63f477cb956944_600x4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6296"/>
            <a:ext cx="7416824" cy="611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конечная звезда 2"/>
          <p:cNvSpPr/>
          <p:nvPr/>
        </p:nvSpPr>
        <p:spPr>
          <a:xfrm>
            <a:off x="1691680" y="2276872"/>
            <a:ext cx="457200" cy="33833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80162" y="1876762"/>
            <a:ext cx="1023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Братск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369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136</TotalTime>
  <Words>748</Words>
  <Application>Microsoft Office PowerPoint</Application>
  <PresentationFormat>Экран (4:3)</PresentationFormat>
  <Paragraphs>72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Поток</vt:lpstr>
      <vt:lpstr>Воздушный поток</vt:lpstr>
      <vt:lpstr>1_Воздушный поток</vt:lpstr>
      <vt:lpstr>Рекомендации родителям по развитию речи   в  летний период  (с региональным компонентом)</vt:lpstr>
      <vt:lpstr>Следите за произношением детей.</vt:lpstr>
      <vt:lpstr>Обогащайте словарный запас детей новыми словами.  Этому  способствуют:</vt:lpstr>
      <vt:lpstr>Презентация PowerPoint</vt:lpstr>
      <vt:lpstr>Обогащайте словарный запас детей новыми словами.  Этому  способствуют:</vt:lpstr>
      <vt:lpstr>Презентация PowerPoint</vt:lpstr>
      <vt:lpstr>Обогащайте словарный запас детей новыми словами.  Этому  способствуют:</vt:lpstr>
      <vt:lpstr>Путешествие по родному краю</vt:lpstr>
      <vt:lpstr>Вид с космоса</vt:lpstr>
      <vt:lpstr>Медведь –  Вперевалку зверь идет По малину и по мед. Любит сладкое он очень. А когда приходит осень, Лезет в яму до весны, Где он спит и видит сны. </vt:lpstr>
      <vt:lpstr>Он живет в лесу густом, Схожий на собаку, В серой шубке и  с хвостом, И большие лапы. Зайцу страху нагоняет, Хочет съесть его в обед! Как зовут его — все знают, Это волк, сомнений нет!</vt:lpstr>
      <vt:lpstr>Скачет летом в серой шубке, Зайка, весело играя, А как только на опушке Закружится вьюга злая, Зайчик в норке шкаф откроет, Шубку белую достанет, И тогда мороз не тронет, И метель не испугает.</vt:lpstr>
      <vt:lpstr> Нежнейший мех одет на нем, Блестящий, шелковистый, Лентяй и соня кроха днем, А ночью ловкий, быстрый.  В природе он в тайге живет, Не царствует там тополь, Где хвойный лес, сосна растет, Мелькнет красавец ... (СОБОЛЬ)</vt:lpstr>
      <vt:lpstr>Есть в лесу у этой кошки Потаенные дорожки, Есть укромные местечки Для ночевки и кормежки. И вольеру зоосада Так спланировала рысь: Здесь - кормежка, Здесь - ночевка, Здесь - засада! Берегись! </vt:lpstr>
      <vt:lpstr>. Рыжая плутовка, Хитрая да ловкая, В сарай попала, Кур пересчитала. (Лиса) </vt:lpstr>
      <vt:lpstr>Зверька узнали мы с тобой По двум таким приметам: Он в шубе серенькой зимой, А в рыжей шубке - летом. (Белка) </vt:lpstr>
      <vt:lpstr>Жил на свете бурундук, Клал запасы в свой сундук, Чтобы их весной достать, И к столу потом подать.  </vt:lpstr>
      <vt:lpstr>Громко квакает лягушка Говорит своим подружкам - Вот и осень, скоро стужи И замерзнут наши лужи. Прыг, в болото что есть сил И зароемся все в ил! В иле будем видеть сны В ожидании весны.</vt:lpstr>
      <vt:lpstr>Чайка - белый пароход - На волнах качается: То за рыбкою нырнёт, То в воде купается. Рыбка вырвалась - скандал, Крик стоит отчаянный. Над рекою шум и гвалт - Резкий голос чаечный.</vt:lpstr>
      <vt:lpstr>Фазановых семейка, отряд – курообразных, Ест хвою, как индейка, да насекомых разных. Тяжеловат в полёте – шумит, когда «взмывает», К тому ж про осторожность, токуя, забывает. (Глухарь)</vt:lpstr>
      <vt:lpstr>Трав копытами касаясь, Ходит по лесу красавец, Ходит смело и легко, Рога, раскинув широко.  (лось) </vt:lpstr>
      <vt:lpstr>Горный баран </vt:lpstr>
      <vt:lpstr>Учила сына нерпа мать, Как рыбку в прорубе поймать. Наказ дала сынишке, Как прятаться от мишки. Малыш на ус все намотал, Он очень умный, хоть и мал. </vt:lpstr>
      <vt:lpstr>Есть на речке лесорубы  В серебристо - бурых шубах Из деревьев, веток, глины Строят прочные плотины (бобры). </vt:lpstr>
      <vt:lpstr>Работящие зверьки Строят дом среди реки. Если в гости кто придет, Знайте, что из речки вход! (бобры) </vt:lpstr>
      <vt:lpstr>Если в лес пошел гулять Свежим воздухом дышать Бегай, прыгай и играй Но смотри не забывай: Что в лесу нельзя шуметь Даже очень громко петь. Испугаются зверушки Убегут с лесной опушки Ветки ели не ломай  И почаще вспоминай: Мусор с травки убирать! Зря цветов не надо рвать! Бабочки пускай летают Ну, кому они мешают? Здесь не нужно их ловить Топать, хлопать, палкой бить. Ты в лесу всего лишь гость Здесь хозяин кедр и лось. Их покой побереги, Ведь они нам не враги!!!  </vt:lpstr>
      <vt:lpstr>Закрепляйте в памяти детей отработанный  за год лексикон</vt:lpstr>
      <vt:lpstr>Продолжайте вместе с детьми</vt:lpstr>
      <vt:lpstr>Следите за грамматикой. Исправляйте ошибки: </vt:lpstr>
      <vt:lpstr>Не забывайте о существовании  карандашей, пластилина, красок, ножниц, подручного природного материала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родителям  по развитию речи  в  летний период</dc:title>
  <dc:creator>Nataly</dc:creator>
  <cp:lastModifiedBy>Home</cp:lastModifiedBy>
  <cp:revision>18</cp:revision>
  <dcterms:created xsi:type="dcterms:W3CDTF">2013-05-29T03:02:41Z</dcterms:created>
  <dcterms:modified xsi:type="dcterms:W3CDTF">2016-05-17T01:32:40Z</dcterms:modified>
</cp:coreProperties>
</file>